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5" r:id="rId2"/>
    <p:sldId id="258" r:id="rId3"/>
    <p:sldId id="263" r:id="rId4"/>
    <p:sldId id="257" r:id="rId5"/>
    <p:sldId id="264" r:id="rId6"/>
    <p:sldId id="261" r:id="rId7"/>
    <p:sldId id="287" r:id="rId8"/>
    <p:sldId id="28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65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278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70F"/>
    <a:srgbClr val="FFF6E7"/>
    <a:srgbClr val="8D6347"/>
    <a:srgbClr val="FFFFFF"/>
    <a:srgbClr val="9D0000"/>
    <a:srgbClr val="855939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27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370764-A101-4F54-95B9-F4CE648F7E6A}" type="datetime1">
              <a:rPr lang="es-ES" smtClean="0"/>
              <a:t>06/09/2021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1E503E-9C9E-4EC6-B8AF-91FC09DF0C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93A307-46C6-4F06-805B-DBF7425F66FD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AE59743-683C-4279-9E83-23C937C99CF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E59743-683C-4279-9E83-23C937C99CF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86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56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19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16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342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74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646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812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07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49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1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64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358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3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26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884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422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784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784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82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noProof="0" smtClean="0"/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506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674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13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51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9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8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101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06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Copas en una mesa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924" y="5646875"/>
            <a:ext cx="6238970" cy="505934"/>
          </a:xfrm>
        </p:spPr>
        <p:txBody>
          <a:bodyPr rtlCol="0"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FF6CD8-FBB8-4256-87F1-FD70D838433F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14" descr="Su logotip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 descr="Mancha de pincelada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Rectángulo 51" descr="Mancha de pincelada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46452" y="3642055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06640-8ADB-4285-8792-148C6CE14E4B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46452" y="4054527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texto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12 345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64798" y="3642350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64798" y="4054822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6780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rculos de los núm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 descr="Mancha de pincelada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8836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03231-51AC-498F-B056-04000733F334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08836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716343" y="4448499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716343" y="4860971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2" name="Marcador de texto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8032507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8032507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100 €</a:t>
            </a:r>
          </a:p>
        </p:txBody>
      </p:sp>
      <p:sp>
        <p:nvSpPr>
          <p:cNvPr id="29" name="Marcador de texto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2" name="Marcador de texto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50 €</a:t>
            </a:r>
          </a:p>
        </p:txBody>
      </p:sp>
      <p:sp>
        <p:nvSpPr>
          <p:cNvPr id="33" name="Marcador de texto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4" name="Marcador de texto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25 €</a:t>
            </a:r>
          </a:p>
        </p:txBody>
      </p:sp>
      <p:sp>
        <p:nvSpPr>
          <p:cNvPr id="35" name="Marcador de texto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656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2D69E-CA10-4527-B254-FADF2AD3AEB3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197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694264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475262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B28A0-6BC0-49C9-9B7E-608A397D7F0C}" type="datetime1">
              <a:rPr lang="es-ES" noProof="0" smtClean="0"/>
              <a:t>06/09/2021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Marcador de texto 9" descr="Cuadrante con los logotipos de los competidores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conveniente</a:t>
            </a:r>
          </a:p>
        </p:txBody>
      </p:sp>
      <p:sp>
        <p:nvSpPr>
          <p:cNvPr id="17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conveniente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caro</a:t>
            </a:r>
          </a:p>
        </p:txBody>
      </p:sp>
      <p:sp>
        <p:nvSpPr>
          <p:cNvPr id="19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 rtlCol="0"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caro</a:t>
            </a:r>
          </a:p>
        </p:txBody>
      </p:sp>
      <p:sp>
        <p:nvSpPr>
          <p:cNvPr id="22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2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3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1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4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3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5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4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6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5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7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6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8" name="Marcador de posición de imagen 14" descr="Cuadrante con los logotipos de los competidores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  <a:br>
              <a:rPr lang="es-ES" noProof="0"/>
            </a:br>
            <a:r>
              <a:rPr lang="es-ES" noProof="0"/>
              <a:t>de su </a:t>
            </a:r>
            <a:br>
              <a:rPr lang="es-ES" noProof="0"/>
            </a:br>
            <a:r>
              <a:rPr lang="es-ES" noProof="0"/>
              <a:t>restaurante</a:t>
            </a:r>
          </a:p>
        </p:txBody>
      </p:sp>
      <p:cxnSp>
        <p:nvCxnSpPr>
          <p:cNvPr id="29" name="Conector recto de flecha 28" descr="Cuadrante con los logotipos de los competidores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 descr="Cuadrante con los logotipos de los competidores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tres blo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C138-32DE-4311-868F-B9A4BE31F22A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509" y="2871230"/>
            <a:ext cx="3106800" cy="2599560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texto del patrón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1" name="Marcador de texto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542278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6" name="Marcador de texto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32614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  <p:sp>
        <p:nvSpPr>
          <p:cNvPr id="46" name="Marcador de texto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57021-02E8-490F-A69C-79153009E3C3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338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1338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41" descr="Mancha de pincelada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FED325-8DC9-4EE7-914F-813A33323530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59129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4" name="Marcador de posición de texto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9603105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6" name="Marcador de posición de texto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 hasCustomPrompt="1"/>
          </p:nvPr>
        </p:nvSpPr>
        <p:spPr>
          <a:xfrm>
            <a:off x="3045123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8" name="Marcador de posición de texto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5231117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 hasCustomPrompt="1"/>
          </p:nvPr>
        </p:nvSpPr>
        <p:spPr>
          <a:xfrm>
            <a:off x="7417111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98360" y="1554169"/>
            <a:ext cx="8595281" cy="401244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EBF88-5070-4ACC-9814-036E1400276A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9DAAF-9641-4277-B7AB-75BBF47FB603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 descr="Mancha de pincelada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texto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4149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3726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33726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19" name="Rectángulo 18" descr="Mancha de pincelada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 descr="Mancha de pincelada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Marcador de posición de texto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453694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453652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798366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798324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3652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324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88D608-218F-4917-83FD-91B833B2533D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 descr="Mancha de pincelada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0" name="Marcador de posición de texto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282288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2" name="Marcador de posición de texto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282288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3" name="Rectángulo 52" descr="Mancha de pincelada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Marcador de posición de texto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2282288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6" name="Marcador de posición de texto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2282288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7" name="Rectángulo 56" descr="Mancha de pincelada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8" name="Marcador de posición de texto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5853974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0" name="Marcador de posición de texto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5853974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1" name="Rectángulo 60" descr="Mancha de pincelada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Marcador de posición de texto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 hasCustomPrompt="1"/>
          </p:nvPr>
        </p:nvSpPr>
        <p:spPr>
          <a:xfrm>
            <a:off x="5853974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 hasCustomPrompt="1"/>
          </p:nvPr>
        </p:nvSpPr>
        <p:spPr>
          <a:xfrm>
            <a:off x="5853974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5" name="Rectángulo 64" descr="Mancha de pincelada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6" name="Marcador de posición de texto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 hasCustomPrompt="1"/>
          </p:nvPr>
        </p:nvSpPr>
        <p:spPr>
          <a:xfrm>
            <a:off x="9445429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8" name="Marcador de posición de texto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9445429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9" name="Rectángulo 68" descr="Mancha de pincelada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0" name="Marcador de posición de texto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9445429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2" name="Marcador de posición de texto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 hasCustomPrompt="1"/>
          </p:nvPr>
        </p:nvSpPr>
        <p:spPr>
          <a:xfrm>
            <a:off x="9445429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9" name="Marcador de posición de imagen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1" name="Marcador de posición de imagen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descr="Mesa de un restaurant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8" name="Rectángulo 7" descr="Mancha de pincelada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14" descr="Su logotip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fld id="{E680508E-3D12-4B6B-8281-EC4321819A69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ítulo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Estilo del subtítulo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rtlCol="0" anchor="b" anchorCtr="0">
            <a:normAutofit/>
          </a:bodyPr>
          <a:lstStyle>
            <a:lvl1pPr algn="ctr">
              <a:defRPr sz="34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 circ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D27EDE-32EC-4DBB-B281-151B137A4258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Rectángulo 58" descr="Mancha de pincelada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3" name="Marcador de texto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4" name="Marcador de texto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835712" y="293804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6" name="Marcador de texto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7" name="Marcador de texto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 hasCustomPrompt="1"/>
          </p:nvPr>
        </p:nvSpPr>
        <p:spPr>
          <a:xfrm>
            <a:off x="835712" y="406982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2" name="Marcador de texto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1 500 000 €</a:t>
            </a:r>
          </a:p>
        </p:txBody>
      </p:sp>
      <p:sp>
        <p:nvSpPr>
          <p:cNvPr id="83" name="Marcador de posición de texto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 hasCustomPrompt="1"/>
          </p:nvPr>
        </p:nvSpPr>
        <p:spPr>
          <a:xfrm>
            <a:off x="8848114" y="293804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4" name="Marcador de texto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2 500 000 €</a:t>
            </a:r>
          </a:p>
        </p:txBody>
      </p:sp>
      <p:sp>
        <p:nvSpPr>
          <p:cNvPr id="85" name="Marcador de posición de texto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848114" y="406982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6" name="Marcador de texto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3 200 000 €</a:t>
            </a:r>
          </a:p>
        </p:txBody>
      </p:sp>
      <p:sp>
        <p:nvSpPr>
          <p:cNvPr id="87" name="Marcador de texto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 hasCustomPrompt="1"/>
          </p:nvPr>
        </p:nvSpPr>
        <p:spPr>
          <a:xfrm>
            <a:off x="8848114" y="520160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arcador de gráfico 3" descr="Diagrama de financiación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descr="Una copa, tazas y platos en una mesa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 descr="Máscara de pincelada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rtlCol="0" anchor="b">
            <a:normAutofit/>
          </a:bodyPr>
          <a:lstStyle>
            <a:lvl1pPr>
              <a:defRPr sz="25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85361" y="2114730"/>
            <a:ext cx="5533990" cy="2997929"/>
          </a:xfrm>
        </p:spPr>
        <p:txBody>
          <a:bodyPr rtlCol="0"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descr="Copas en una mesa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 descr="Máscara de pincelada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7" name="Diseño del título de agradecimiento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 rtlCol="0"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¡GRACIAS!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Marcador de posición de imagen 14" descr="Su logotip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 rtlCol="0"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Nombre del orador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 electrónico: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correodelorador@website.com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Teléfono: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1A5DE234-838E-49F0-A41E-4AD13D32E7FF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966EA-BC76-4A11-84D4-91D894E2D1E1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Rectángulo 23" descr="Mancha de pincelada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Marcador de texto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906157" y="2871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37" name="Marcador de posición de texto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8906157" y="3152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Mancha de pincelada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8906157" y="4819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43" name="Marcador de posición de texto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8906157" y="5100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dos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C4DE8-F472-4D53-B4DF-407AD6AD11D5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38200" y="2521618"/>
            <a:ext cx="4891812" cy="2927341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574728" y="2514760"/>
            <a:ext cx="4891812" cy="29341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tilla para el teléf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 descr="Mancha de pincelada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51E1D7-796C-4505-A7FC-0D261C8A7D26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1" descr="Una pizza en una mesa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0400" y="3048217"/>
            <a:ext cx="238524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9083451" y="3048217"/>
            <a:ext cx="245105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33" name="Marcador de posición de imagen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C52834-2345-4AF2-977D-84407EE5E31D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descr="Interior de un restaurante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17946"/>
            <a:ext cx="4251138" cy="307857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526E2-A633-4EED-AA1C-9E3D382F1FA5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Un joven bebiendo café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rtlCol="0" anchor="b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2550" y="2600951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 descr="Mujer sonriendo con un teléfono móvil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Título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rtlCol="0" anchor="b" anchorCtr="0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2AC08C-8166-45F5-8675-9C5EB862CA68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4282" y="2212179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 descr="Mancha de pincelada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AC792A-A97E-426E-9422-543C5DB24A11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Rectángulo 6" descr="Mancha de pincelada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 descr="Mancha de pincelada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81" descr="Icono de una copa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5" name="Marcador de posición de imagen 81" descr="Icono de una copa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630819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630819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texto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0819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0819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122858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22858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22858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22858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la imagen de un orden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 descr="Mancha de pincelada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i="0" noProof="0"/>
              <a:t>  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Rectángulo 29" descr="Pantalla de un ordenad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 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13C8B-776C-4CF0-8F81-F9FCEC35599C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771" y="3406743"/>
            <a:ext cx="2217507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12624" y="3406743"/>
            <a:ext cx="2297013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i="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A9CE58E7-1B30-4DA8-B4F5-E29CC050117E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4901618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00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8865A-FAB6-4495-B8BC-2FCC3062E93E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 hasCustomPrompt="1"/>
          </p:nvPr>
        </p:nvSpPr>
        <p:spPr>
          <a:xfrm>
            <a:off x="80418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4400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418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85C9E941-3FB7-4A0B-92D0-A4F497B4CB63}" type="datetime1">
              <a:rPr lang="es-ES" noProof="0" smtClean="0"/>
              <a:t>06/09/2021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2678" y="5976001"/>
            <a:ext cx="42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0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BDA37A0-5B4C-408D-AA8C-D74A602CA9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>
            <a:fillRect/>
          </a:stretch>
        </p:blipFill>
        <p:spPr>
          <a:xfrm>
            <a:off x="953091" y="1091242"/>
            <a:ext cx="1646237" cy="71311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4944684" cy="1967770"/>
          </a:xfrm>
        </p:spPr>
        <p:txBody>
          <a:bodyPr rtlCol="0">
            <a:noAutofit/>
          </a:bodyPr>
          <a:lstStyle/>
          <a:p>
            <a:pPr rtl="0"/>
            <a:r>
              <a:rPr lang="es-419" sz="4400" dirty="0"/>
              <a:t>Gestión de pedidos para el restaurante Jenga</a:t>
            </a:r>
            <a:endParaRPr lang="ru-RU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1108654"/>
          </a:xfrm>
        </p:spPr>
        <p:txBody>
          <a:bodyPr rtlCol="0"/>
          <a:lstStyle/>
          <a:p>
            <a:r>
              <a:rPr lang="es-419" sz="1200" dirty="0"/>
              <a:t>Integrantes: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Maria Belen Ceron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Alex Chicaiza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Elian Llorente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24A4D2-D8F2-4774-A1DB-CB0E8FCA2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761829" y="458721"/>
            <a:ext cx="2310127" cy="23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E623C-60DA-4DE9-8E8F-6A1D19BE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F915892-6C96-4070-A52E-59FE0F08151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46C847AA-C227-4CDE-8C34-F42C7208BA22}"/>
              </a:ext>
            </a:extLst>
          </p:cNvPr>
          <p:cNvSpPr txBox="1">
            <a:spLocks/>
          </p:cNvSpPr>
          <p:nvPr/>
        </p:nvSpPr>
        <p:spPr>
          <a:xfrm>
            <a:off x="876000" y="867173"/>
            <a:ext cx="5220000" cy="3432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rgbClr val="9D0000"/>
                </a:solidFill>
                <a:latin typeface="+mj-lt"/>
              </a:rPr>
              <a:t>1.5.3 Factibilidad Económica</a:t>
            </a:r>
            <a:endParaRPr lang="ru-RU" sz="2400" b="1" dirty="0">
              <a:solidFill>
                <a:srgbClr val="9D0000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2EC475-0DEC-4883-B67B-50CF3A338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864CE6-6511-4F6C-A8DE-F67EF4EB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16" y="1743696"/>
            <a:ext cx="8756568" cy="3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2.1 Modelamiento del Negocio y sus Entregables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2.1.1 Documentos de Caso de Uso Historias de Usuario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12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AF5363A-77D5-499F-9370-2BCB9445F4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72835" y="2328888"/>
            <a:ext cx="8444927" cy="41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7B44860-D54A-41C9-9A7B-D4BDB9FB3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2218" y="1088582"/>
            <a:ext cx="9155403" cy="45056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9D55AF-FCA2-4EAF-B071-1238DB748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B1A26BB-9099-4A03-8F7D-7445CBAEE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6251" y="831315"/>
            <a:ext cx="9679478" cy="4665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31AA12-A090-43A2-9997-D5F50DD9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02D537-96DA-4B4E-83CC-BAC3F97D6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378" y="835756"/>
            <a:ext cx="10123172" cy="4620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62EEB7-C045-4AB5-86B3-32C50621A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9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6464CF0-EBF3-4089-92A2-63040DDF8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014" y="863792"/>
            <a:ext cx="9791926" cy="44039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8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2.2 Definición de Requerimientos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2.2.1 Especificación de Requerimientos de Software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17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6070B34-41D7-4582-84E4-75DAD4724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23313"/>
              </p:ext>
            </p:extLst>
          </p:nvPr>
        </p:nvGraphicFramePr>
        <p:xfrm>
          <a:off x="2497112" y="2060990"/>
          <a:ext cx="7525778" cy="4714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9247">
                  <a:extLst>
                    <a:ext uri="{9D8B030D-6E8A-4147-A177-3AD203B41FA5}">
                      <a16:colId xmlns:a16="http://schemas.microsoft.com/office/drawing/2014/main" val="2019445336"/>
                    </a:ext>
                  </a:extLst>
                </a:gridCol>
                <a:gridCol w="5816531">
                  <a:extLst>
                    <a:ext uri="{9D8B030D-6E8A-4147-A177-3AD203B41FA5}">
                      <a16:colId xmlns:a16="http://schemas.microsoft.com/office/drawing/2014/main" val="2529965538"/>
                    </a:ext>
                  </a:extLst>
                </a:gridCol>
              </a:tblGrid>
              <a:tr h="282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REQ01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609905926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Agregar productos al carrito de compras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1008100679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99442727"/>
                  </a:ext>
                </a:extLst>
              </a:tr>
              <a:tr h="52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Añadir productos al carrito de compras y que se queden hasta que se decida realizar o no la compra.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840593628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</a:rPr>
                        <a:t>Cantidad de productos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123620808"/>
                  </a:ext>
                </a:extLst>
              </a:tr>
              <a:tr h="7321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Aumentar la cantidad de productos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Añadir al carrito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1525971772"/>
                  </a:ext>
                </a:extLst>
              </a:tr>
              <a:tr h="4848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Agregar la cantidad del producto a comprar.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Dar clic en el botón "Añadir al carrito"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438337625"/>
                  </a:ext>
                </a:extLst>
              </a:tr>
              <a:tr h="6759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en el carrito de compras se haya añadido de manera correcta el producto seleccionado (Producto, cantidad, precio unitario, precio total) y además el uso de pruebas unitarias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716985924"/>
                  </a:ext>
                </a:extLst>
              </a:tr>
              <a:tr h="383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</a:rPr>
                        <a:t>Realizar la compra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297054112"/>
                  </a:ext>
                </a:extLst>
              </a:tr>
              <a:tr h="383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Si no hay nada en el carrito de compras no se puede realizar ninguna compra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608822924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67930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1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BAE9E83-BE1A-4123-98D8-7FA212978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292"/>
              </p:ext>
            </p:extLst>
          </p:nvPr>
        </p:nvGraphicFramePr>
        <p:xfrm>
          <a:off x="2524974" y="773570"/>
          <a:ext cx="8160351" cy="5449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3368">
                  <a:extLst>
                    <a:ext uri="{9D8B030D-6E8A-4147-A177-3AD203B41FA5}">
                      <a16:colId xmlns:a16="http://schemas.microsoft.com/office/drawing/2014/main" val="4266544543"/>
                    </a:ext>
                  </a:extLst>
                </a:gridCol>
                <a:gridCol w="6306983">
                  <a:extLst>
                    <a:ext uri="{9D8B030D-6E8A-4147-A177-3AD203B41FA5}">
                      <a16:colId xmlns:a16="http://schemas.microsoft.com/office/drawing/2014/main" val="1089625925"/>
                    </a:ext>
                  </a:extLst>
                </a:gridCol>
              </a:tblGrid>
              <a:tr h="2984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REQ02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845753035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Eliminar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518267031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Autor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328875525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 aplicativo deberá permitir eliminar productos que no deseados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997228172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  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Quitar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721418929"/>
                  </a:ext>
                </a:extLst>
              </a:tr>
              <a:tr h="942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Disminuir la cantidad del producto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Quitar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805325751"/>
                  </a:ext>
                </a:extLst>
              </a:tr>
              <a:tr h="9999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Dar clic en el botón "Eliminar"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Dar clic en "Aceptar" del cuadro de diálogo que se despliegue para conocer que en realidad se desea eliminar el producto o fue equivocación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4062725772"/>
                  </a:ext>
                </a:extLst>
              </a:tr>
              <a:tr h="503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en el carrito de compras ya no esté el producto que se eliminó y usar pruebas unitarias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317069948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Eliminar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285460433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Si no hay nada en el carrito no se puede quitar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875652348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3983650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06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C55AA89-56C5-405B-A364-985B6D78F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55213"/>
              </p:ext>
            </p:extLst>
          </p:nvPr>
        </p:nvGraphicFramePr>
        <p:xfrm>
          <a:off x="2416072" y="635127"/>
          <a:ext cx="7873147" cy="5235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8139">
                  <a:extLst>
                    <a:ext uri="{9D8B030D-6E8A-4147-A177-3AD203B41FA5}">
                      <a16:colId xmlns:a16="http://schemas.microsoft.com/office/drawing/2014/main" val="2231420114"/>
                    </a:ext>
                  </a:extLst>
                </a:gridCol>
                <a:gridCol w="6085008">
                  <a:extLst>
                    <a:ext uri="{9D8B030D-6E8A-4147-A177-3AD203B41FA5}">
                      <a16:colId xmlns:a16="http://schemas.microsoft.com/office/drawing/2014/main" val="1490630629"/>
                    </a:ext>
                  </a:extLst>
                </a:gridCol>
              </a:tblGrid>
              <a:tr h="2881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REQ03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4497969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Registrar el total de pago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566643287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108364776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Pagar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127812092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productos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049290811"/>
                  </a:ext>
                </a:extLst>
              </a:tr>
              <a:tr h="646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del total de pago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533088432"/>
                  </a:ext>
                </a:extLst>
              </a:tr>
              <a:tr h="8443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Dar clic en el visualizar pago.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</a:t>
                      </a:r>
                      <a:r>
                        <a:rPr lang="es-419" sz="1200" dirty="0" err="1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Click</a:t>
                      </a: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en "Aceptar" (cuadro de información que muestra el total en dólares). 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388145331"/>
                  </a:ext>
                </a:extLst>
              </a:tr>
              <a:tr h="5312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productos dentro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989577319"/>
                  </a:ext>
                </a:extLst>
              </a:tr>
              <a:tr h="5312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Compra realizada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111978002"/>
                  </a:ext>
                </a:extLst>
              </a:tr>
              <a:tr h="731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el total de pago esté calculado de forma correcta de acuerdo con los productos seleccionados con uso de pruebas unitarias.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01355342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48388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61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Resumen Ejecutivo</a:t>
            </a:r>
            <a:endParaRPr lang="ru-RU" sz="3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419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presente proyecto tiene como finalidad presentar el análisis y diseño de un software que gestionará pedidos a domicilio para el restaurante Jenga</a:t>
            </a:r>
            <a:endParaRPr lang="es" sz="280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008318-AEAE-4C05-A89F-775467434FA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rtlCol="0"/>
          <a:lstStyle/>
          <a:p>
            <a:pPr rtl="0"/>
            <a:r>
              <a:rPr lang="es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ru-RU" smtClean="0">
                <a:solidFill>
                  <a:srgbClr val="FFFFFF"/>
                </a:solidFill>
              </a:rPr>
              <a:pPr rtl="0"/>
              <a:t>2</a:t>
            </a:fld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B04915-AE7B-4253-B2B0-FB200601C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4DDB408-5786-4DB3-8286-1F2570C44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85934"/>
              </p:ext>
            </p:extLst>
          </p:nvPr>
        </p:nvGraphicFramePr>
        <p:xfrm>
          <a:off x="2143017" y="623780"/>
          <a:ext cx="8621062" cy="56104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8004">
                  <a:extLst>
                    <a:ext uri="{9D8B030D-6E8A-4147-A177-3AD203B41FA5}">
                      <a16:colId xmlns:a16="http://schemas.microsoft.com/office/drawing/2014/main" val="845206610"/>
                    </a:ext>
                  </a:extLst>
                </a:gridCol>
                <a:gridCol w="6663058">
                  <a:extLst>
                    <a:ext uri="{9D8B030D-6E8A-4147-A177-3AD203B41FA5}">
                      <a16:colId xmlns:a16="http://schemas.microsoft.com/office/drawing/2014/main" val="3103589907"/>
                    </a:ext>
                  </a:extLst>
                </a:gridCol>
              </a:tblGrid>
              <a:tr h="671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4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4163575958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al cliente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625869703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894722284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Identificar los productos que han sido pedidos por determinado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369983945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datos ingresados en el formulario por parte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1424271946"/>
                  </a:ext>
                </a:extLst>
              </a:tr>
              <a:tr h="614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 u="none" strike="noStrike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del </a:t>
                      </a:r>
                      <a:r>
                        <a:rPr lang="es-419" sz="1200" u="none" strike="noStrike">
                          <a:solidFill>
                            <a:srgbClr val="60370F"/>
                          </a:solidFill>
                          <a:effectLst/>
                        </a:rPr>
                        <a:t>pedido completo</a:t>
                      </a:r>
                      <a:endParaRPr lang="es-419" sz="1200" u="none" strike="noStrike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4286509208"/>
                  </a:ext>
                </a:extLst>
              </a:tr>
              <a:tr h="7987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1. Ingresar los datos personales del usuario en el formulario (Nombre, Teléfono y Dirección)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2. Dar clic en "Siguiente"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1992869378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los datos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676080373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Usuario registrado exitosamente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674764799"/>
                  </a:ext>
                </a:extLst>
              </a:tr>
              <a:tr h="671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Verificar que el usuario nuevo se haya registrado correctamente en la base de datos y usar pruebas unitarias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3676572974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068665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58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089B170-E9FE-404B-89EF-4C0557DA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19525"/>
              </p:ext>
            </p:extLst>
          </p:nvPr>
        </p:nvGraphicFramePr>
        <p:xfrm>
          <a:off x="2148594" y="628674"/>
          <a:ext cx="8493408" cy="53385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9012">
                  <a:extLst>
                    <a:ext uri="{9D8B030D-6E8A-4147-A177-3AD203B41FA5}">
                      <a16:colId xmlns:a16="http://schemas.microsoft.com/office/drawing/2014/main" val="834343286"/>
                    </a:ext>
                  </a:extLst>
                </a:gridCol>
                <a:gridCol w="6564396">
                  <a:extLst>
                    <a:ext uri="{9D8B030D-6E8A-4147-A177-3AD203B41FA5}">
                      <a16:colId xmlns:a16="http://schemas.microsoft.com/office/drawing/2014/main" val="971151759"/>
                    </a:ext>
                  </a:extLst>
                </a:gridCol>
              </a:tblGrid>
              <a:tr h="703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REQ05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836900399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el pedido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709739915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327089479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de manera automática un determinado pedido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3540370868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datos ingresados en el formulario por parte del usuario y los productos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253846527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 u="none" strike="noStrike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</a:t>
                      </a:r>
                      <a:r>
                        <a:rPr lang="es-419" sz="1200" u="none" strike="noStrike" dirty="0">
                          <a:solidFill>
                            <a:srgbClr val="60370F"/>
                          </a:solidFill>
                          <a:effectLst/>
                        </a:rPr>
                        <a:t> la página de inicio</a:t>
                      </a:r>
                      <a:endParaRPr lang="es-419" sz="1200" u="none" strike="noStrike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655895696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1. Dar clic en "Ordenar"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4053105647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productos dentro del carrito de compras y los datos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3060905231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Compra realizada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764453704"/>
                  </a:ext>
                </a:extLst>
              </a:tr>
              <a:tr h="703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Verificar que el pedido, detalle del pedido se hayan registrado en la base de datos correctamente y usar pruebas unitarias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222646503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12123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5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2.2.2 Especificación de Casos de Uso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 rtl="0"/>
            <a:r>
              <a:rPr lang="es" dirty="0"/>
              <a:t>Escriba el subtítulo aquí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22</a:t>
            </a:fld>
            <a:endParaRPr lang="ru-RU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CEAC4C5-6044-4465-9DC4-7EB4F7B6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41" y="1767214"/>
            <a:ext cx="8301988" cy="439134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2.3 Análisis y Diseño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71" y="131265"/>
            <a:ext cx="3831454" cy="569330"/>
          </a:xfrm>
        </p:spPr>
        <p:txBody>
          <a:bodyPr rtlCol="0"/>
          <a:lstStyle/>
          <a:p>
            <a:pPr rtl="0"/>
            <a:r>
              <a:rPr lang="es-419" dirty="0"/>
              <a:t>2.3.1 Modelo Conceptual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23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35F8EA2-B2D7-43FB-8E5C-E391B20B1F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6386" y="620867"/>
            <a:ext cx="3656624" cy="6105868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B8C5401-5BBF-4822-B795-B1CC236031B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38824" y="459958"/>
            <a:ext cx="3853175" cy="6398041"/>
          </a:xfrm>
          <a:prstGeom prst="rect">
            <a:avLst/>
          </a:prstGeom>
        </p:spPr>
      </p:pic>
      <p:sp>
        <p:nvSpPr>
          <p:cNvPr id="11" name="Subtítulo 4">
            <a:extLst>
              <a:ext uri="{FF2B5EF4-FFF2-40B4-BE49-F238E27FC236}">
                <a16:creationId xmlns:a16="http://schemas.microsoft.com/office/drawing/2014/main" id="{62E9FC4B-9AE4-4CF9-9D8A-3FEEDD776EB1}"/>
              </a:ext>
            </a:extLst>
          </p:cNvPr>
          <p:cNvSpPr txBox="1">
            <a:spLocks/>
          </p:cNvSpPr>
          <p:nvPr/>
        </p:nvSpPr>
        <p:spPr>
          <a:xfrm>
            <a:off x="8082497" y="0"/>
            <a:ext cx="3831454" cy="5693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2.3.2 Modelo Lógico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51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2.3 Análisis y Diseño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4180273" y="1658224"/>
            <a:ext cx="3831454" cy="569330"/>
          </a:xfrm>
        </p:spPr>
        <p:txBody>
          <a:bodyPr rtlCol="0"/>
          <a:lstStyle/>
          <a:p>
            <a:pPr rtl="0"/>
            <a:r>
              <a:rPr lang="es-419" dirty="0"/>
              <a:t>2.3.3 Modelo Físico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24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10A804F-8216-4AB5-91DD-4FFF4BA0730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0" y="2408568"/>
            <a:ext cx="8456738" cy="28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2.4 Implementación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418828" y="1477210"/>
            <a:ext cx="5354344" cy="578949"/>
          </a:xfrm>
        </p:spPr>
        <p:txBody>
          <a:bodyPr rtlCol="0">
            <a:normAutofit/>
          </a:bodyPr>
          <a:lstStyle/>
          <a:p>
            <a:pPr rtl="0"/>
            <a:r>
              <a:rPr lang="es-419" dirty="0"/>
              <a:t>2</a:t>
            </a:r>
            <a:r>
              <a:rPr lang="pt-BR" dirty="0"/>
              <a:t>.4.1 Modelo de </a:t>
            </a:r>
            <a:r>
              <a:rPr lang="es-419" dirty="0"/>
              <a:t>Arquitectura</a:t>
            </a:r>
            <a:r>
              <a:rPr lang="pt-BR" dirty="0"/>
              <a:t> General 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25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2.4 Implementación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419" dirty="0"/>
              <a:t>2</a:t>
            </a:r>
            <a:r>
              <a:rPr lang="pt-BR" dirty="0"/>
              <a:t>.4.2 Modelo de </a:t>
            </a:r>
            <a:r>
              <a:rPr lang="es-419" dirty="0"/>
              <a:t>Arquitectura</a:t>
            </a:r>
            <a:r>
              <a:rPr lang="pt-BR" dirty="0"/>
              <a:t> Cliente-Servidor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26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8" name="Imagen 7" descr="Arquitectura de aplicación Web centrada en el usuario por capas. | Download  Scientific Diagram">
            <a:extLst>
              <a:ext uri="{FF2B5EF4-FFF2-40B4-BE49-F238E27FC236}">
                <a16:creationId xmlns:a16="http://schemas.microsoft.com/office/drawing/2014/main" id="{0AF896FB-783B-4D68-B320-27F412B6EB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59" y="2174273"/>
            <a:ext cx="7507503" cy="3668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69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III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27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28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3041646-5AC3-464D-A8D4-2CCBC8C9B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89424"/>
              </p:ext>
            </p:extLst>
          </p:nvPr>
        </p:nvGraphicFramePr>
        <p:xfrm>
          <a:off x="2691317" y="4806667"/>
          <a:ext cx="7408025" cy="14304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345">
                  <a:extLst>
                    <a:ext uri="{9D8B030D-6E8A-4147-A177-3AD203B41FA5}">
                      <a16:colId xmlns:a16="http://schemas.microsoft.com/office/drawing/2014/main" val="2761295522"/>
                    </a:ext>
                  </a:extLst>
                </a:gridCol>
                <a:gridCol w="2246160">
                  <a:extLst>
                    <a:ext uri="{9D8B030D-6E8A-4147-A177-3AD203B41FA5}">
                      <a16:colId xmlns:a16="http://schemas.microsoft.com/office/drawing/2014/main" val="3182224048"/>
                    </a:ext>
                  </a:extLst>
                </a:gridCol>
                <a:gridCol w="2159260">
                  <a:extLst>
                    <a:ext uri="{9D8B030D-6E8A-4147-A177-3AD203B41FA5}">
                      <a16:colId xmlns:a16="http://schemas.microsoft.com/office/drawing/2014/main" val="889870622"/>
                    </a:ext>
                  </a:extLst>
                </a:gridCol>
                <a:gridCol w="2159260">
                  <a:extLst>
                    <a:ext uri="{9D8B030D-6E8A-4147-A177-3AD203B41FA5}">
                      <a16:colId xmlns:a16="http://schemas.microsoft.com/office/drawing/2014/main" val="3465557253"/>
                    </a:ext>
                  </a:extLst>
                </a:gridCol>
              </a:tblGrid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N</a:t>
                      </a:r>
                      <a:r>
                        <a:rPr lang="es-EC" sz="1500" baseline="30000">
                          <a:effectLst/>
                        </a:rPr>
                        <a:t>o</a:t>
                      </a:r>
                      <a:r>
                        <a:rPr lang="es-EC" sz="1500">
                          <a:effectLst/>
                        </a:rPr>
                        <a:t> Caso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 de equivalencia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Agregar-comida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Respuestas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492559685"/>
                  </a:ext>
                </a:extLst>
              </a:tr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1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1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 al carrito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Se muestra en el carrito de compras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246378113"/>
                  </a:ext>
                </a:extLst>
              </a:tr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2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2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-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 dirty="0">
                          <a:effectLst/>
                        </a:rPr>
                        <a:t>No se muestra nada en el carrito de compras</a:t>
                      </a:r>
                      <a:endParaRPr lang="es-419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154230161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FE65E5A-46EA-46D3-AFA8-B05DB9AD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20785"/>
              </p:ext>
            </p:extLst>
          </p:nvPr>
        </p:nvGraphicFramePr>
        <p:xfrm>
          <a:off x="2361550" y="2938811"/>
          <a:ext cx="8214659" cy="1323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4304">
                  <a:extLst>
                    <a:ext uri="{9D8B030D-6E8A-4147-A177-3AD203B41FA5}">
                      <a16:colId xmlns:a16="http://schemas.microsoft.com/office/drawing/2014/main" val="3309533727"/>
                    </a:ext>
                  </a:extLst>
                </a:gridCol>
                <a:gridCol w="2778851">
                  <a:extLst>
                    <a:ext uri="{9D8B030D-6E8A-4147-A177-3AD203B41FA5}">
                      <a16:colId xmlns:a16="http://schemas.microsoft.com/office/drawing/2014/main" val="2239307917"/>
                    </a:ext>
                  </a:extLst>
                </a:gridCol>
                <a:gridCol w="3381504">
                  <a:extLst>
                    <a:ext uri="{9D8B030D-6E8A-4147-A177-3AD203B41FA5}">
                      <a16:colId xmlns:a16="http://schemas.microsoft.com/office/drawing/2014/main" val="4032613744"/>
                    </a:ext>
                  </a:extLst>
                </a:gridCol>
              </a:tblGrid>
              <a:tr h="469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Condición de entrada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Clases validas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Clases Invalidas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extLst>
                  <a:ext uri="{0D108BD9-81ED-4DB2-BD59-A6C34878D82A}">
                    <a16:rowId xmlns:a16="http://schemas.microsoft.com/office/drawing/2014/main" val="513753542"/>
                  </a:ext>
                </a:extLst>
              </a:tr>
              <a:tr h="846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Agregar-comida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(1) clic sobre el botón “Agregar al carrito”</a:t>
                      </a:r>
                      <a:endParaRPr lang="es-419" sz="15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 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 dirty="0">
                          <a:effectLst/>
                        </a:rPr>
                        <a:t>(2) clic sobre botón distinto al de “Agregar al carrito”</a:t>
                      </a:r>
                      <a:endParaRPr lang="es-419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extLst>
                  <a:ext uri="{0D108BD9-81ED-4DB2-BD59-A6C34878D82A}">
                    <a16:rowId xmlns:a16="http://schemas.microsoft.com/office/drawing/2014/main" val="347432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0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29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DD25C24-77B7-4ED6-8361-79740C25D0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4300" y="2767902"/>
            <a:ext cx="6348025" cy="3130717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645BCB-D301-423B-BF8D-45FB42365B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36900" y="2767902"/>
            <a:ext cx="6325402" cy="3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Introduccion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E27CE7C-5BD9-4B85-86E7-5792386CDC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 cadenas de restaurantes cuentan con alto número de consumidores que deben ir al establecimiento para conocer sus productos, precios y promociones disponibles y hacer largas colas para ser atendidos</a:t>
            </a:r>
            <a:endParaRPr lang="ru-RU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8DFF120-F35A-496B-A2D3-B4DE5A720A1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3</a:t>
            </a:fld>
            <a:endParaRPr lang="ru-RU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760EDC-B715-4C70-86C4-C22EE8AA9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30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75C150B-AD8A-4564-9FA9-7DECD080A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3702"/>
              </p:ext>
            </p:extLst>
          </p:nvPr>
        </p:nvGraphicFramePr>
        <p:xfrm>
          <a:off x="2690859" y="2673095"/>
          <a:ext cx="7302947" cy="3170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305">
                  <a:extLst>
                    <a:ext uri="{9D8B030D-6E8A-4147-A177-3AD203B41FA5}">
                      <a16:colId xmlns:a16="http://schemas.microsoft.com/office/drawing/2014/main" val="2610175499"/>
                    </a:ext>
                  </a:extLst>
                </a:gridCol>
                <a:gridCol w="2470438">
                  <a:extLst>
                    <a:ext uri="{9D8B030D-6E8A-4147-A177-3AD203B41FA5}">
                      <a16:colId xmlns:a16="http://schemas.microsoft.com/office/drawing/2014/main" val="1492657289"/>
                    </a:ext>
                  </a:extLst>
                </a:gridCol>
                <a:gridCol w="3006204">
                  <a:extLst>
                    <a:ext uri="{9D8B030D-6E8A-4147-A177-3AD203B41FA5}">
                      <a16:colId xmlns:a16="http://schemas.microsoft.com/office/drawing/2014/main" val="2923515064"/>
                    </a:ext>
                  </a:extLst>
                </a:gridCol>
              </a:tblGrid>
              <a:tr h="4553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Condición de entrada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Clases validas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Clases Invalidas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4099440401"/>
                  </a:ext>
                </a:extLst>
              </a:tr>
              <a:tr h="6183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Registrar-nombre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(1) letras del abecedario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(2)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(3) blanco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504531420"/>
                  </a:ext>
                </a:extLst>
              </a:tr>
              <a:tr h="128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Registrar-teléfono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(4)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(5) más de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(6) menos de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(7) letras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(8) blanco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3660444243"/>
                  </a:ext>
                </a:extLst>
              </a:tr>
              <a:tr h="810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Registrar-dirección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(9) letras del abecedario y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</a:rPr>
                        <a:t>(10) blanco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109383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3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31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F0877BD-D793-42D6-974D-4339EFB03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56664"/>
              </p:ext>
            </p:extLst>
          </p:nvPr>
        </p:nvGraphicFramePr>
        <p:xfrm>
          <a:off x="2336043" y="2638074"/>
          <a:ext cx="8310942" cy="4056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139">
                  <a:extLst>
                    <a:ext uri="{9D8B030D-6E8A-4147-A177-3AD203B41FA5}">
                      <a16:colId xmlns:a16="http://schemas.microsoft.com/office/drawing/2014/main" val="1632417181"/>
                    </a:ext>
                  </a:extLst>
                </a:gridCol>
                <a:gridCol w="1243003">
                  <a:extLst>
                    <a:ext uri="{9D8B030D-6E8A-4147-A177-3AD203B41FA5}">
                      <a16:colId xmlns:a16="http://schemas.microsoft.com/office/drawing/2014/main" val="4062206521"/>
                    </a:ext>
                  </a:extLst>
                </a:gridCol>
                <a:gridCol w="1389283">
                  <a:extLst>
                    <a:ext uri="{9D8B030D-6E8A-4147-A177-3AD203B41FA5}">
                      <a16:colId xmlns:a16="http://schemas.microsoft.com/office/drawing/2014/main" val="1264433639"/>
                    </a:ext>
                  </a:extLst>
                </a:gridCol>
                <a:gridCol w="1429041">
                  <a:extLst>
                    <a:ext uri="{9D8B030D-6E8A-4147-A177-3AD203B41FA5}">
                      <a16:colId xmlns:a16="http://schemas.microsoft.com/office/drawing/2014/main" val="1744510611"/>
                    </a:ext>
                  </a:extLst>
                </a:gridCol>
                <a:gridCol w="1464298">
                  <a:extLst>
                    <a:ext uri="{9D8B030D-6E8A-4147-A177-3AD203B41FA5}">
                      <a16:colId xmlns:a16="http://schemas.microsoft.com/office/drawing/2014/main" val="2716487852"/>
                    </a:ext>
                  </a:extLst>
                </a:gridCol>
                <a:gridCol w="2104178">
                  <a:extLst>
                    <a:ext uri="{9D8B030D-6E8A-4147-A177-3AD203B41FA5}">
                      <a16:colId xmlns:a16="http://schemas.microsoft.com/office/drawing/2014/main" val="3349746245"/>
                    </a:ext>
                  </a:extLst>
                </a:gridCol>
              </a:tblGrid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N</a:t>
                      </a:r>
                      <a:r>
                        <a:rPr lang="es-EC" sz="1400" baseline="30000">
                          <a:effectLst/>
                        </a:rPr>
                        <a:t>o</a:t>
                      </a:r>
                      <a:r>
                        <a:rPr lang="es-EC" sz="1400">
                          <a:effectLst/>
                        </a:rPr>
                        <a:t> Caso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 de equivalencia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Registrar-nombre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Registrar-teléfono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Registrar-dirección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Respuestas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57958151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Cliente registrado correctamente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382057996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2,4,9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12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Nombre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137571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3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4,4,9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Todos los campos son obligatorios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76334257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4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1,5,9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123456789012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22698373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1,6,9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492173758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6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1,7,9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12345ocho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2049707586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1,8,9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Todos los campos son obligatorios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3532468644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8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1,4,10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</a:rPr>
                        <a:t>Todos los campos son obligatorios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64627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942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32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38D79A-720F-424A-94CB-7991E72DAE9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25893" y="2702595"/>
            <a:ext cx="4370107" cy="3497732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499410F-13A6-4FB7-9399-DF0A30CD428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08542"/>
            <a:ext cx="5793249" cy="26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3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33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pic>
        <p:nvPicPr>
          <p:cNvPr id="12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82516EF-668F-4248-9614-7EADA01CEE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6244" y="2688773"/>
            <a:ext cx="4505270" cy="3799414"/>
          </a:xfrm>
          <a:prstGeom prst="rect">
            <a:avLst/>
          </a:prstGeom>
        </p:spPr>
      </p:pic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F48DC2E-C3AB-402B-9D85-CF2561E7C9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91514" y="2651069"/>
            <a:ext cx="4321488" cy="38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19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3D0B3E-F854-46D8-B64F-6136BD9B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22A9247-FD19-4EEF-B5E0-61A5C8FFB4B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81914D7-8909-45CF-936D-F2B1006AA8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5125" y="206375"/>
            <a:ext cx="3599815" cy="322262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B1F9CFF-6E5B-40AA-B6BA-47DCEF3A6A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4940" y="137160"/>
            <a:ext cx="3599815" cy="3291840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7CA38C-ADA7-4B9F-A92E-D2D3FD9DA9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64755" y="137160"/>
            <a:ext cx="3599815" cy="3251835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3D1AAAF-69C9-413D-89B5-9B5D1283E40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38084" y="3429000"/>
            <a:ext cx="3599815" cy="3171825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9433DB1-4042-4FBC-BA6B-74BDED512AC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37899" y="3388995"/>
            <a:ext cx="3599815" cy="32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9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35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53E45A1B-93E4-478A-B735-D150B989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25179"/>
              </p:ext>
            </p:extLst>
          </p:nvPr>
        </p:nvGraphicFramePr>
        <p:xfrm>
          <a:off x="3305341" y="3235992"/>
          <a:ext cx="5421408" cy="30157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1408">
                  <a:extLst>
                    <a:ext uri="{9D8B030D-6E8A-4147-A177-3AD203B41FA5}">
                      <a16:colId xmlns:a16="http://schemas.microsoft.com/office/drawing/2014/main" val="785089532"/>
                    </a:ext>
                  </a:extLst>
                </a:gridCol>
              </a:tblGrid>
              <a:tr h="3015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 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function </a:t>
                      </a:r>
                      <a:r>
                        <a:rPr lang="en-US" sz="1500" dirty="0" err="1">
                          <a:effectLst/>
                        </a:rPr>
                        <a:t>agregarComida</a:t>
                      </a:r>
                      <a:r>
                        <a:rPr lang="en-US" sz="1500" dirty="0">
                          <a:effectLst/>
                        </a:rPr>
                        <a:t>(e) {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</a:t>
                      </a:r>
                      <a:r>
                        <a:rPr lang="en-US" sz="1500" dirty="0" err="1">
                          <a:effectLst/>
                        </a:rPr>
                        <a:t>e.preventDefault</a:t>
                      </a:r>
                      <a:r>
                        <a:rPr lang="en-US" sz="1500" dirty="0">
                          <a:effectLst/>
                        </a:rPr>
                        <a:t>();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if (</a:t>
                      </a:r>
                      <a:r>
                        <a:rPr lang="en-US" sz="1500" dirty="0" err="1">
                          <a:effectLst/>
                        </a:rPr>
                        <a:t>e.target.classList.contains</a:t>
                      </a:r>
                      <a:r>
                        <a:rPr lang="en-US" sz="1500" dirty="0">
                          <a:effectLst/>
                        </a:rPr>
                        <a:t>("</a:t>
                      </a:r>
                      <a:r>
                        <a:rPr lang="en-US" sz="1500" dirty="0" err="1">
                          <a:effectLst/>
                        </a:rPr>
                        <a:t>agregar-carrito</a:t>
                      </a:r>
                      <a:r>
                        <a:rPr lang="en-US" sz="1500" dirty="0">
                          <a:effectLst/>
                        </a:rPr>
                        <a:t>")) {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    </a:t>
                      </a:r>
                      <a:r>
                        <a:rPr lang="es-419" sz="1500" dirty="0" err="1">
                          <a:effectLst/>
                        </a:rPr>
                        <a:t>const</a:t>
                      </a:r>
                      <a:r>
                        <a:rPr lang="es-419" sz="1500" dirty="0">
                          <a:effectLst/>
                        </a:rPr>
                        <a:t> </a:t>
                      </a:r>
                      <a:r>
                        <a:rPr lang="es-419" sz="1500" dirty="0" err="1">
                          <a:effectLst/>
                        </a:rPr>
                        <a:t>comidaSeleccionado</a:t>
                      </a:r>
                      <a:r>
                        <a:rPr lang="es-419" sz="1500" dirty="0">
                          <a:effectLst/>
                        </a:rPr>
                        <a:t> = </a:t>
                      </a:r>
                      <a:r>
                        <a:rPr lang="es-419" sz="1500" dirty="0" err="1">
                          <a:effectLst/>
                        </a:rPr>
                        <a:t>e.target.parentElement.parentElement</a:t>
                      </a:r>
                      <a:r>
                        <a:rPr lang="es-419" sz="1500" dirty="0">
                          <a:effectLst/>
                        </a:rPr>
                        <a:t>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        </a:t>
                      </a:r>
                      <a:r>
                        <a:rPr lang="es-419" sz="1500" dirty="0" err="1">
                          <a:effectLst/>
                        </a:rPr>
                        <a:t>leerDatosComida</a:t>
                      </a:r>
                      <a:r>
                        <a:rPr lang="es-419" sz="1500" dirty="0">
                          <a:effectLst/>
                        </a:rPr>
                        <a:t>(</a:t>
                      </a:r>
                      <a:r>
                        <a:rPr lang="es-419" sz="1500" dirty="0" err="1">
                          <a:effectLst/>
                        </a:rPr>
                        <a:t>comidaSeleccionado</a:t>
                      </a:r>
                      <a:r>
                        <a:rPr lang="es-419" sz="1500" dirty="0">
                          <a:effectLst/>
                        </a:rPr>
                        <a:t>);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    }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}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3981" marR="83981" marT="0" marB="0"/>
                </a:tc>
                <a:extLst>
                  <a:ext uri="{0D108BD9-81ED-4DB2-BD59-A6C34878D82A}">
                    <a16:rowId xmlns:a16="http://schemas.microsoft.com/office/drawing/2014/main" val="78507252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3E74054E-AF9C-4A6D-9709-50A9A364CEDF}"/>
              </a:ext>
            </a:extLst>
          </p:cNvPr>
          <p:cNvSpPr txBox="1"/>
          <p:nvPr/>
        </p:nvSpPr>
        <p:spPr>
          <a:xfrm>
            <a:off x="2099569" y="2706022"/>
            <a:ext cx="6418554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Código fuente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0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36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E74054E-AF9C-4A6D-9709-50A9A364CEDF}"/>
              </a:ext>
            </a:extLst>
          </p:cNvPr>
          <p:cNvSpPr txBox="1"/>
          <p:nvPr/>
        </p:nvSpPr>
        <p:spPr>
          <a:xfrm>
            <a:off x="528222" y="675281"/>
            <a:ext cx="6418554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Diagrama de flujo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6AB365C-943F-4951-8C8B-A455DEE575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80" y="1148303"/>
            <a:ext cx="3960514" cy="561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F2DD9C4-3849-499A-AEFE-8C1236B8D229}"/>
              </a:ext>
            </a:extLst>
          </p:cNvPr>
          <p:cNvSpPr txBox="1"/>
          <p:nvPr/>
        </p:nvSpPr>
        <p:spPr>
          <a:xfrm>
            <a:off x="8806255" y="620609"/>
            <a:ext cx="2988581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Grafo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Imagen 14" descr="Diagrama, Esquemático&#10;&#10;Descripción generada automáticamente">
            <a:extLst>
              <a:ext uri="{FF2B5EF4-FFF2-40B4-BE49-F238E27FC236}">
                <a16:creationId xmlns:a16="http://schemas.microsoft.com/office/drawing/2014/main" id="{BE6BF65C-66EF-4DEA-A6EF-2A9F6BDC67C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28" y="1228189"/>
            <a:ext cx="2658564" cy="51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3038FAE-AEA7-4B74-BFD0-D8EFDE63B11B}"/>
              </a:ext>
            </a:extLst>
          </p:cNvPr>
          <p:cNvSpPr txBox="1"/>
          <p:nvPr/>
        </p:nvSpPr>
        <p:spPr>
          <a:xfrm>
            <a:off x="5355552" y="3369196"/>
            <a:ext cx="2448018" cy="117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Rutas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R1: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1, 2, 3, 4,5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R2: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1, 2, 3,5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47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37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5F5F38-2F70-4E84-8A0E-25120CEBC39F}"/>
              </a:ext>
            </a:extLst>
          </p:cNvPr>
          <p:cNvSpPr txBox="1"/>
          <p:nvPr/>
        </p:nvSpPr>
        <p:spPr>
          <a:xfrm>
            <a:off x="2967361" y="2272331"/>
            <a:ext cx="6094520" cy="3964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Complejidad </a:t>
            </a:r>
            <a:r>
              <a:rPr lang="es-419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ciclomática</a:t>
            </a: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 puede calcular de las siguientes formas: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419" sz="1800" dirty="0">
                <a:effectLst/>
                <a:latin typeface="Arial" panose="020B0604020202020204" pitchFamily="34" charset="0"/>
                <a:ea typeface="Noto Sans Symbols"/>
                <a:cs typeface="Noto Sans Symbols"/>
              </a:rPr>
              <a:t>V(G) = número de nodos predicados(decisiones)+1 </a:t>
            </a:r>
            <a:endParaRPr lang="es-419" sz="16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V(G)=1+1=2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419" sz="1800" dirty="0">
                <a:effectLst/>
                <a:latin typeface="Arial" panose="020B0604020202020204" pitchFamily="34" charset="0"/>
                <a:ea typeface="Noto Sans Symbols"/>
                <a:cs typeface="Noto Sans Symbols"/>
              </a:rPr>
              <a:t>V(G) = A – N + 2</a:t>
            </a:r>
            <a:endParaRPr lang="es-419" sz="16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V(G)= 5– 5 + 2 = 2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DONDE: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nodos predicado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aristas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nodos 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4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IV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38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Conclusiones y Recomendaciones</a:t>
            </a:r>
            <a:endParaRPr lang="ru-RU" sz="3600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39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12290" name="Picture 2" descr="5 recomendaciones para identificar una encuesta confiable">
            <a:extLst>
              <a:ext uri="{FF2B5EF4-FFF2-40B4-BE49-F238E27FC236}">
                <a16:creationId xmlns:a16="http://schemas.microsoft.com/office/drawing/2014/main" id="{1EE666DB-64A7-4F2A-857C-31751B13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959006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25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 dirty="0"/>
              <a:t>¡GRACIAS!</a:t>
            </a:r>
            <a:endParaRPr lang="ru-RU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2595EC3-1231-4CCD-A006-72466C3C9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8956577" y="3118672"/>
            <a:ext cx="2118994" cy="21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/>
              <a:t>1.1. Titulo del Proyecto</a:t>
            </a:r>
            <a:endParaRPr lang="ru-RU" sz="360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Gestión de pedidos para el restaurante Jenga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13911" y="3429000"/>
            <a:ext cx="4026763" cy="948777"/>
          </a:xfrm>
        </p:spPr>
        <p:txBody>
          <a:bodyPr rtlCol="0"/>
          <a:lstStyle/>
          <a:p>
            <a:pPr rtl="0"/>
            <a:r>
              <a:rPr lang="es-419" sz="2400"/>
              <a:t>1.2. Sistema de Objetivos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-419" sz="2400"/>
              <a:t>1.2.1 Objetivo General</a:t>
            </a:r>
            <a:endParaRPr lang="ru-RU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48E49-5C0B-4587-A31A-E5966059E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s-MX" dirty="0"/>
              <a:t>Realizar un análisis y diseño de software para automatizar las promociones del restaurante Jenga mediante un aplicativo web.</a:t>
            </a:r>
            <a:endParaRPr lang="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799" y="2593413"/>
            <a:ext cx="3827645" cy="274074"/>
          </a:xfrm>
        </p:spPr>
        <p:txBody>
          <a:bodyPr rtlCol="0"/>
          <a:lstStyle/>
          <a:p>
            <a:pPr rtl="0"/>
            <a:r>
              <a:rPr lang="es-419" sz="2400"/>
              <a:t>1.2.2 Objetivos Específicos</a:t>
            </a:r>
            <a:endParaRPr lang="ru-RU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F77D0CB-EC61-4009-B8D3-FBF56511BC95}"/>
              </a:ext>
            </a:extLst>
          </p:cNvPr>
          <p:cNvSpPr>
            <a:spLocks noGrp="1"/>
          </p:cNvSpPr>
          <p:nvPr>
            <p:ph sz="half" idx="50"/>
          </p:nvPr>
        </p:nvSpPr>
        <p:spPr/>
        <p:txBody>
          <a:bodyPr rtlCol="0">
            <a:normAutofit fontScale="775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Realizar la matriz HU de historias de usuarios.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Elaborar los entregables, basados en las métricas V3, ASI, DSI</a:t>
            </a:r>
            <a:r>
              <a:rPr lang="es-419" sz="1800" strike="sng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OO, de la etapa de análisis y diseño.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Elicitar requisitos funcionales, análisis de clases, de casos de uso, diseño de clases y diseño físico de datos.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Realizar casos de prueba unitarias y reporte de errores.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5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Alcance</a:t>
            </a:r>
            <a:endParaRPr lang="ru-RU" sz="3600" dirty="0"/>
          </a:p>
        </p:txBody>
      </p:sp>
      <p:pic>
        <p:nvPicPr>
          <p:cNvPr id="21" name="Marcador de posición de imagen 20" descr="Icono de una copa">
            <a:extLst>
              <a:ext uri="{FF2B5EF4-FFF2-40B4-BE49-F238E27FC236}">
                <a16:creationId xmlns:a16="http://schemas.microsoft.com/office/drawing/2014/main" id="{5210F475-2002-4AE9-A0FF-DCBCA11294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6449" t="-20014" r="-56449" b="-26812"/>
          <a:stretch/>
        </p:blipFill>
        <p:spPr>
          <a:xfrm>
            <a:off x="1009659" y="2761871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analisis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C39B62-BE54-415D-91D1-F2917B1B10B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Definir claramente el problema que se desea resolver o el sistema que se desea crear. Identificar los componentes principales que integrarán el sistema.</a:t>
            </a:r>
            <a:endParaRPr lang="es" dirty="0"/>
          </a:p>
        </p:txBody>
      </p:sp>
      <p:pic>
        <p:nvPicPr>
          <p:cNvPr id="25" name="Marcador de posición de imagen 24" descr="Icono de una campana de cristal">
            <a:extLst>
              <a:ext uri="{FF2B5EF4-FFF2-40B4-BE49-F238E27FC236}">
                <a16:creationId xmlns:a16="http://schemas.microsoft.com/office/drawing/2014/main" id="{A1652785-1C4D-4FB1-B5F5-620BA44061A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9608" t="-22708" r="-9608" b="-46945"/>
          <a:stretch/>
        </p:blipFill>
        <p:spPr>
          <a:xfrm>
            <a:off x="6522420" y="2754732"/>
            <a:ext cx="504000" cy="504000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dise</a:t>
            </a:r>
            <a:r>
              <a:rPr lang="es-419" sz="2400" dirty="0"/>
              <a:t>ñ</a:t>
            </a:r>
            <a:r>
              <a:rPr lang="es" sz="2400" dirty="0"/>
              <a:t>o</a:t>
            </a:r>
            <a:endParaRPr lang="ru-RU" sz="2400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999C6DE-C119-420D-988D-0EA1E65870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este proceso se utiliza la información recolectada en la etapa anterior y la principal tarea a desarrollar es un modelo o las especificaciones del sistema.</a:t>
            </a:r>
            <a:endParaRPr lang="es" dirty="0"/>
          </a:p>
        </p:txBody>
      </p:sp>
      <p:pic>
        <p:nvPicPr>
          <p:cNvPr id="23" name="Marcador de posición de imagen 22" descr="Icono de un cuchillo y un tenedor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75" t="-13714" r="-35875" b="-13714"/>
          <a:stretch/>
        </p:blipFill>
        <p:spPr>
          <a:xfrm>
            <a:off x="1009659" y="4259510"/>
            <a:ext cx="504000" cy="504000"/>
          </a:xfr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desarrollo</a:t>
            </a:r>
            <a:endParaRPr lang="ru-RU" sz="2400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5E286E8-3B5C-407E-B8B8-7B5B8E30046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es" dirty="0"/>
              <a:t>Funcionalidad del desarrollo</a:t>
            </a:r>
          </a:p>
        </p:txBody>
      </p:sp>
      <p:pic>
        <p:nvPicPr>
          <p:cNvPr id="27" name="Marcador de posición de imagen 26" descr="Icono de un gorro de chef">
            <a:extLst>
              <a:ext uri="{FF2B5EF4-FFF2-40B4-BE49-F238E27FC236}">
                <a16:creationId xmlns:a16="http://schemas.microsoft.com/office/drawing/2014/main" id="{62D1674E-42EF-4E5E-9D93-A14E50217E9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6034" t="-23413" r="-26034" b="-23413"/>
          <a:stretch/>
        </p:blipFill>
        <p:spPr>
          <a:xfrm>
            <a:off x="6522420" y="4245725"/>
            <a:ext cx="504000" cy="504000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11A4B33-5F58-4E10-89D9-517850C8BD8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pruebas</a:t>
            </a:r>
            <a:endParaRPr lang="ru-RU" sz="2400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AFB2275-61A3-4A9B-B84E-FFDA44EEAA0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Consiste en asegurar que los componentes individuales que integran al sistema o producto cumplen con los requerimientos de las especificaciones (ERS)</a:t>
            </a:r>
            <a:endParaRPr lang="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27A29AB-051C-4DA0-BDDD-D5E521CF8307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11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6</a:t>
            </a:fld>
            <a:endParaRPr lang="ru-RU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B3E9E1A-6153-47B8-AF06-EC8F5EAB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C464C-DCD9-4842-AC70-1334BEF5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MX" sz="3600" dirty="0"/>
              <a:t>1.4 Definición y Justificación del Problema</a:t>
            </a:r>
            <a:endParaRPr lang="ru-RU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7FE9D3-D856-47C4-86AC-8C47A551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18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Este proyecto se realiza con la finalidad de automatizar tareas que el restaurante tiene que hacer como lo es el gestionar los pedidos a domicilio mediante el uso de llamadas telefónicas hacían el restaurante lo que hace que se necesite más personal que se dedique a atender las llamadas de los clientes. Con el aplicativo realizado se garantiza la posibilidad de que solo 1 persona este a cargo del sistema y no varias como lo suele hacer el restaurante actualmente.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0"/>
            <a:endParaRPr lang="ru-RU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E710387-80E8-4D9A-9BE6-B1D06155DAE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7</a:t>
            </a:fld>
            <a:endParaRPr lang="ru-RU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7917A7-5A5B-4328-9003-5A67E7449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8EB91-CF57-4FA9-BFF4-3111C979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419" sz="3600" dirty="0"/>
              <a:t>1.5 Presupuesto</a:t>
            </a:r>
            <a:endParaRPr lang="ru-RU" sz="3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05120D-D849-483E-BB6C-91BBEB1B338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 rtlCol="0"/>
          <a:lstStyle/>
          <a:p>
            <a:pPr rtl="0"/>
            <a:r>
              <a:rPr lang="es-MX" sz="2400" dirty="0"/>
              <a:t>1.5.1 Recursos Hardware y Software</a:t>
            </a:r>
            <a:endParaRPr lang="ru-RU" sz="24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5D2E66B-1EB2-4EE3-8B3F-AA334ACA0543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16CE0-41F4-4C5B-99E1-D5EB03B9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8</a:t>
            </a:fld>
            <a:endParaRPr lang="ru-RU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8209101-67D5-40A8-8A46-833EF762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7" y="2539828"/>
            <a:ext cx="5396496" cy="277760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F08D415-8A88-4B99-A100-0720F9F6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896" y="2550749"/>
            <a:ext cx="5660787" cy="276668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A8D0223-F3E4-4FE4-8D9A-D2577024C2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8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E623C-60DA-4DE9-8E8F-6A1D19BE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F915892-6C96-4070-A52E-59FE0F08151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B5A494-8B68-4D4B-83F7-5B231BB6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98" y="400050"/>
            <a:ext cx="5791200" cy="605790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46C847AA-C227-4CDE-8C34-F42C7208BA22}"/>
              </a:ext>
            </a:extLst>
          </p:cNvPr>
          <p:cNvSpPr txBox="1">
            <a:spLocks/>
          </p:cNvSpPr>
          <p:nvPr/>
        </p:nvSpPr>
        <p:spPr>
          <a:xfrm>
            <a:off x="943519" y="2896729"/>
            <a:ext cx="5220000" cy="3432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rgbClr val="9D0000"/>
                </a:solidFill>
                <a:latin typeface="+mj-lt"/>
              </a:rPr>
              <a:t>1.5.2 Recursos Humanos</a:t>
            </a:r>
            <a:endParaRPr lang="ru-RU" sz="2400" b="1" dirty="0">
              <a:solidFill>
                <a:srgbClr val="9D0000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2EC475-0DEC-4883-B67B-50CF3A338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62_TF16411246.potx" id="{17700922-FE49-4A70-975E-90630FEE4303}" vid="{5B0A6250-7DD7-443B-BCC0-372EF13848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inversores de un restaurante</Template>
  <TotalTime>62</TotalTime>
  <Words>1544</Words>
  <Application>Microsoft Office PowerPoint</Application>
  <PresentationFormat>Panorámica</PresentationFormat>
  <Paragraphs>384</Paragraphs>
  <Slides>40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Adobe Garamond Pro</vt:lpstr>
      <vt:lpstr>Arial</vt:lpstr>
      <vt:lpstr>Calibri</vt:lpstr>
      <vt:lpstr>Noto Sans Symbols</vt:lpstr>
      <vt:lpstr>Segoe UI</vt:lpstr>
      <vt:lpstr>Symbol</vt:lpstr>
      <vt:lpstr>Tema de Office</vt:lpstr>
      <vt:lpstr>Gestión de pedidos para el restaurante Jenga</vt:lpstr>
      <vt:lpstr>Resumen Ejecutivo</vt:lpstr>
      <vt:lpstr>Introduccion</vt:lpstr>
      <vt:lpstr>CAPITULO I</vt:lpstr>
      <vt:lpstr>1.1. Titulo del Proyecto</vt:lpstr>
      <vt:lpstr>Alcance</vt:lpstr>
      <vt:lpstr>1.4 Definición y Justificación del Problema</vt:lpstr>
      <vt:lpstr>1.5 Presupuesto</vt:lpstr>
      <vt:lpstr>Presentación de PowerPoint</vt:lpstr>
      <vt:lpstr>Presentación de PowerPoint</vt:lpstr>
      <vt:lpstr>CAPITULO II</vt:lpstr>
      <vt:lpstr>2.1 Modelamiento del Negocio y sus Entregables</vt:lpstr>
      <vt:lpstr>Presentación de PowerPoint</vt:lpstr>
      <vt:lpstr>Presentación de PowerPoint</vt:lpstr>
      <vt:lpstr>Presentación de PowerPoint</vt:lpstr>
      <vt:lpstr>Presentación de PowerPoint</vt:lpstr>
      <vt:lpstr>2.2 Definición de Requerimientos</vt:lpstr>
      <vt:lpstr>Presentación de PowerPoint</vt:lpstr>
      <vt:lpstr>Presentación de PowerPoint</vt:lpstr>
      <vt:lpstr>Presentación de PowerPoint</vt:lpstr>
      <vt:lpstr>Presentación de PowerPoint</vt:lpstr>
      <vt:lpstr>2.2.2 Especificación de Casos de Uso</vt:lpstr>
      <vt:lpstr>2.3 Análisis y Diseño</vt:lpstr>
      <vt:lpstr>2.3 Análisis y Diseño</vt:lpstr>
      <vt:lpstr>2.4 Implementación</vt:lpstr>
      <vt:lpstr>2.4 Implementación</vt:lpstr>
      <vt:lpstr>CAPITULO III</vt:lpstr>
      <vt:lpstr>3.1 Pruebas</vt:lpstr>
      <vt:lpstr>3.1 Pruebas</vt:lpstr>
      <vt:lpstr>3.1 Pruebas</vt:lpstr>
      <vt:lpstr>3.1 Pruebas</vt:lpstr>
      <vt:lpstr>3.1 Pruebas</vt:lpstr>
      <vt:lpstr>3.1 Pruebas</vt:lpstr>
      <vt:lpstr>Presentación de PowerPoint</vt:lpstr>
      <vt:lpstr>3.1 Pruebas</vt:lpstr>
      <vt:lpstr>3.1 Pruebas</vt:lpstr>
      <vt:lpstr>3.1 Pruebas</vt:lpstr>
      <vt:lpstr>CAPITULO IV</vt:lpstr>
      <vt:lpstr>Conclusiones y Recomendaciones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pedidos para el restaurante Jenga</dc:title>
  <dc:creator>Maria Belen Ceron</dc:creator>
  <cp:lastModifiedBy>Maria Belen Ceron</cp:lastModifiedBy>
  <cp:revision>2</cp:revision>
  <dcterms:created xsi:type="dcterms:W3CDTF">2021-09-07T03:35:58Z</dcterms:created>
  <dcterms:modified xsi:type="dcterms:W3CDTF">2021-09-07T04:38:31Z</dcterms:modified>
</cp:coreProperties>
</file>